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81329" autoAdjust="0"/>
  </p:normalViewPr>
  <p:slideViewPr>
    <p:cSldViewPr>
      <p:cViewPr varScale="1">
        <p:scale>
          <a:sx n="69" d="100"/>
          <a:sy n="69" d="100"/>
        </p:scale>
        <p:origin x="136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8EB315-2190-4230-83C7-554BE8E6BF19}" type="datetimeFigureOut">
              <a:rPr lang="en-US" smtClean="0"/>
              <a:t>2/15/2020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06D002-A450-4A26-9F59-B9C8CE0A12D7}" type="slidenum">
              <a:rPr lang="en-US" smtClean="0"/>
              <a:t>‹#›</a:t>
            </a:fld>
            <a:endParaRPr lang="en-US"/>
          </a:p>
        </p:txBody>
      </p:sp>
    </p:spTree>
    <p:extLst>
      <p:ext uri="{BB962C8B-B14F-4D97-AF65-F5344CB8AC3E}">
        <p14:creationId xmlns:p14="http://schemas.microsoft.com/office/powerpoint/2010/main" val="481092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Advertising to children is one of the most controversial business activities. This issue is approached with a diversity of opinions and is treated differently in different countries and states in terms of how it is regulated</a:t>
            </a:r>
            <a:r>
              <a:rPr lang="en-US" baseline="0" dirty="0" smtClean="0"/>
              <a:t> </a:t>
            </a:r>
            <a:r>
              <a:rPr lang="en-US" dirty="0" smtClean="0"/>
              <a:t>(Grad, 2015).  The role of advertisement on individuals and societies get complicated when it comes to involve children. Children are viewed as vital participants in a society and are treated as vulnerable audiences. That is because the presentation of messages in marketing purposes may use strategies that may have many impacts on the children regarding their immaturity. Thus, marketers must portray morality when targeting children for marketing,. Marketing strategies that fail to do consider transparency credibility, integrity, privacy this are regarded as unethical. This paper looks at the arguments that support advertisement</a:t>
            </a:r>
            <a:r>
              <a:rPr lang="en-US" baseline="0" dirty="0" smtClean="0"/>
              <a:t> to children and those that are against this activity. </a:t>
            </a:r>
            <a:endParaRPr lang="en-US" dirty="0" smtClean="0"/>
          </a:p>
          <a:p>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2</a:t>
            </a:fld>
            <a:endParaRPr lang="en-US"/>
          </a:p>
        </p:txBody>
      </p:sp>
    </p:spTree>
    <p:extLst>
      <p:ext uri="{BB962C8B-B14F-4D97-AF65-F5344CB8AC3E}">
        <p14:creationId xmlns:p14="http://schemas.microsoft.com/office/powerpoint/2010/main" val="686963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Television advertisements targeting children are very genuine and have an genuine</a:t>
            </a:r>
            <a:r>
              <a:rPr lang="en-US" baseline="0" dirty="0" smtClean="0"/>
              <a:t> intention of teaching brands to children. Such advertisements are very helpful to children because they make children know different brands such as biscuits. Some of these adverts use creative pictures and graphics that help children to try out different creativities. The adverts are also short and repetitive and some children may capture everything and keep saying it, thus improving their memory.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3</a:t>
            </a:fld>
            <a:endParaRPr lang="en-US"/>
          </a:p>
        </p:txBody>
      </p:sp>
    </p:spTree>
    <p:extLst>
      <p:ext uri="{BB962C8B-B14F-4D97-AF65-F5344CB8AC3E}">
        <p14:creationId xmlns:p14="http://schemas.microsoft.com/office/powerpoint/2010/main" val="2274818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Children</a:t>
            </a:r>
            <a:r>
              <a:rPr lang="en-US" baseline="0" dirty="0" smtClean="0"/>
              <a:t> have the ability to learn things very fast because they have rapidly receptive brain. As a result, they can learn so many things when exposed to advertisements. There are some advertisements that provide educative content to children. For instance, some of public service announcements may expose children to technological and innovational milestones and offer them a good platform for learning (</a:t>
            </a:r>
            <a:r>
              <a:rPr lang="en-US" dirty="0" err="1" smtClean="0"/>
              <a:t>Chassiakos</a:t>
            </a:r>
            <a:r>
              <a:rPr lang="en-US" baseline="0" dirty="0" smtClean="0"/>
              <a:t> et al., 2016). Advertisements for health and hygiene teach children to participate in hygienic activities, environmental preservation as well as healthy foods to eat.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4</a:t>
            </a:fld>
            <a:endParaRPr lang="en-US"/>
          </a:p>
        </p:txBody>
      </p:sp>
    </p:spTree>
    <p:extLst>
      <p:ext uri="{BB962C8B-B14F-4D97-AF65-F5344CB8AC3E}">
        <p14:creationId xmlns:p14="http://schemas.microsoft.com/office/powerpoint/2010/main" val="802403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children watch</a:t>
            </a:r>
            <a:r>
              <a:rPr lang="en-US" baseline="0" dirty="0" smtClean="0"/>
              <a:t> advertisements, they may be encouraged to try new things in their lives. For instance, adverts showing other children off similar age engaging in such activities as drama and sports can motivate children who fear trying such activities. It also inspires those who have tried and have no confidence with themselves. Other children will be encouraged to see their age mates in creative and competitive activities and they will be encouraged to try out such challenges (</a:t>
            </a:r>
            <a:r>
              <a:rPr lang="en-US" dirty="0" err="1" smtClean="0"/>
              <a:t>Chassiakos</a:t>
            </a:r>
            <a:r>
              <a:rPr lang="en-US" baseline="0" dirty="0" smtClean="0"/>
              <a:t> et al., 2016).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5</a:t>
            </a:fld>
            <a:endParaRPr lang="en-US"/>
          </a:p>
        </p:txBody>
      </p:sp>
    </p:spTree>
    <p:extLst>
      <p:ext uri="{BB962C8B-B14F-4D97-AF65-F5344CB8AC3E}">
        <p14:creationId xmlns:p14="http://schemas.microsoft.com/office/powerpoint/2010/main" val="2400932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advertisements contain relevant content that promote social change.</a:t>
            </a:r>
            <a:r>
              <a:rPr lang="en-US" baseline="0" dirty="0" smtClean="0"/>
              <a:t> For instance adverts containing children doing such chores as helping at home may encourage children to start doing the same. Other adverts contain cautionary statements that warn children against such activities as bullying, alcoholism, smoking and abuse of drugs. They may also proceed to state the consequences of such behaviors.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6</a:t>
            </a:fld>
            <a:endParaRPr lang="en-US"/>
          </a:p>
        </p:txBody>
      </p:sp>
    </p:spTree>
    <p:extLst>
      <p:ext uri="{BB962C8B-B14F-4D97-AF65-F5344CB8AC3E}">
        <p14:creationId xmlns:p14="http://schemas.microsoft.com/office/powerpoint/2010/main" val="261956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expansion of communication</a:t>
            </a:r>
            <a:r>
              <a:rPr lang="en-US" baseline="0" dirty="0" smtClean="0"/>
              <a:t> and exposure of children to commercials has led to children becoming quieter and glued onto screening viewing inappropriate programs. Children are very naiveté and the abusive advertisements take the advantage of this weakness in children. Children will easily believe what they see and hear and believe that the products advertised will provide the exact needs advertised. For instance, a child may believe they will have extra-ordinary powers by drinking an energy drink. </a:t>
            </a:r>
            <a:r>
              <a:rPr lang="en-US" dirty="0" smtClean="0"/>
              <a:t>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7</a:t>
            </a:fld>
            <a:endParaRPr lang="en-US"/>
          </a:p>
        </p:txBody>
      </p:sp>
    </p:spTree>
    <p:extLst>
      <p:ext uri="{BB962C8B-B14F-4D97-AF65-F5344CB8AC3E}">
        <p14:creationId xmlns:p14="http://schemas.microsoft.com/office/powerpoint/2010/main" val="422245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Advertisement influences greatly the behaviors of children</a:t>
            </a:r>
            <a:r>
              <a:rPr lang="en-US" baseline="0" dirty="0" smtClean="0"/>
              <a:t> and their impacts may become uncontrollable in the society. Besides, the advertisers are rarely concerned with the consequences they cause to the future lives of children. A child may believe that buying a tennis ball may make him a superstar and rich as the advertisement acts. Such an advert is directed to a child as if they had the purchasing power. As a result, they will pressure their parents to buy for them such products. Some of the advertisements provide ready-to-play toys, which may hinder the ability of the children to create their own toys.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8</a:t>
            </a:fld>
            <a:endParaRPr lang="en-US"/>
          </a:p>
        </p:txBody>
      </p:sp>
    </p:spTree>
    <p:extLst>
      <p:ext uri="{BB962C8B-B14F-4D97-AF65-F5344CB8AC3E}">
        <p14:creationId xmlns:p14="http://schemas.microsoft.com/office/powerpoint/2010/main" val="806031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Landwehr</a:t>
            </a:r>
            <a:r>
              <a:rPr lang="en-US" baseline="0" dirty="0" smtClean="0"/>
              <a:t> </a:t>
            </a:r>
            <a:r>
              <a:rPr lang="en-US" dirty="0" smtClean="0"/>
              <a:t>&amp; Hartmann, (2020)</a:t>
            </a:r>
            <a:r>
              <a:rPr lang="en-US" baseline="0" dirty="0" smtClean="0"/>
              <a:t> </a:t>
            </a:r>
            <a:r>
              <a:rPr lang="en-US" dirty="0" smtClean="0"/>
              <a:t>argues</a:t>
            </a:r>
            <a:r>
              <a:rPr lang="en-US" baseline="0" dirty="0" smtClean="0"/>
              <a:t> that obesity has had one of the largest roles in contributing to obesity in children. That is because most of children-targeting advertisements relate to food. Most of the foods advertised in these adverts are junk, which are unhealthy to children. This leads to children eating too much calories that may lead to obesity and eating disorders.</a:t>
            </a:r>
          </a:p>
          <a:p>
            <a:r>
              <a:rPr lang="en-US" baseline="0" dirty="0" smtClean="0"/>
              <a:t>Most of the advertisers are characterized with attaching rewards on these products so that children may buy consistently. As a result, children are induced to continue eating the products to get the rewards.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9</a:t>
            </a:fld>
            <a:endParaRPr lang="en-US"/>
          </a:p>
        </p:txBody>
      </p:sp>
    </p:spTree>
    <p:extLst>
      <p:ext uri="{BB962C8B-B14F-4D97-AF65-F5344CB8AC3E}">
        <p14:creationId xmlns:p14="http://schemas.microsoft.com/office/powerpoint/2010/main" val="1219745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parents and guardians try to show their love for the children. The children</a:t>
            </a:r>
            <a:r>
              <a:rPr lang="en-US" baseline="0" dirty="0" smtClean="0"/>
              <a:t> directed advertisements comes in to unethically compete with parents by presenting to children luxurious products, which they in turn beg for them from the parents. This may put the parents in troubles for they are forced to decline most of these requests by their children. Parents may also spend more time trying to access most of the products they need for their children, which have been brought up by such advertisement, thus having limited time with their children. The advertisements are meant for fun, thus, they may present families as always happy environments for everyone. Sometimes this may not be case always in real families. This may lead to children developing a negative attitude to their families. Besides, it may create depression due to desiring unattainable products. </a:t>
            </a:r>
          </a:p>
          <a:p>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10</a:t>
            </a:fld>
            <a:endParaRPr lang="en-US"/>
          </a:p>
        </p:txBody>
      </p:sp>
    </p:spTree>
    <p:extLst>
      <p:ext uri="{BB962C8B-B14F-4D97-AF65-F5344CB8AC3E}">
        <p14:creationId xmlns:p14="http://schemas.microsoft.com/office/powerpoint/2010/main" val="212948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Children,</a:t>
            </a:r>
            <a:r>
              <a:rPr lang="en-US" baseline="0" dirty="0" smtClean="0"/>
              <a:t> especially adolescents are in a stage of creating identities. The advertisers take the advantage by creating products for specific groups so that adolescents may have the sense of identity by possessing such products. Denying such a child products like those ones may create intolerance in them. Such children will try out their own ways to get the products. This may lead to actions such as violence as they try to possesses the products, theft or even robbery.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11</a:t>
            </a:fld>
            <a:endParaRPr lang="en-US"/>
          </a:p>
        </p:txBody>
      </p:sp>
    </p:spTree>
    <p:extLst>
      <p:ext uri="{BB962C8B-B14F-4D97-AF65-F5344CB8AC3E}">
        <p14:creationId xmlns:p14="http://schemas.microsoft.com/office/powerpoint/2010/main" val="1812063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advertisements to teenagers and adolescents may fuel the consumption of any type of drugs such as alcohol, smoking and other drugs. Children can therefore face very dramatic damages as a result of abusing such drugs.</a:t>
            </a:r>
            <a:r>
              <a:rPr lang="en-US" baseline="0" dirty="0" smtClean="0"/>
              <a:t> That is because drugs such as alcohol are related to violence, accidents or even legal consequences </a:t>
            </a:r>
            <a:r>
              <a:rPr lang="en-US" dirty="0" smtClean="0"/>
              <a:t>Desai</a:t>
            </a:r>
            <a:r>
              <a:rPr lang="en-US" baseline="0" dirty="0" smtClean="0"/>
              <a:t> </a:t>
            </a:r>
            <a:r>
              <a:rPr lang="en-US" dirty="0" smtClean="0"/>
              <a:t>&amp; </a:t>
            </a:r>
            <a:r>
              <a:rPr lang="en-US" dirty="0" err="1" smtClean="0"/>
              <a:t>Goel</a:t>
            </a:r>
            <a:r>
              <a:rPr lang="en-US" dirty="0" smtClean="0"/>
              <a:t>, (2018). </a:t>
            </a:r>
            <a:r>
              <a:rPr lang="en-US" baseline="0" dirty="0" smtClean="0"/>
              <a:t>That is because some children may indulge into any type of drugs including the prohibited ones.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12</a:t>
            </a:fld>
            <a:endParaRPr lang="en-US"/>
          </a:p>
        </p:txBody>
      </p:sp>
    </p:spTree>
    <p:extLst>
      <p:ext uri="{BB962C8B-B14F-4D97-AF65-F5344CB8AC3E}">
        <p14:creationId xmlns:p14="http://schemas.microsoft.com/office/powerpoint/2010/main" val="3157370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advertisement</a:t>
            </a:r>
            <a:r>
              <a:rPr lang="en-US" baseline="0" dirty="0" smtClean="0"/>
              <a:t> to children has many advantages, these advantages cannot outweigh the negative impacts advertisements have on children. The advertisements to children have very destructive impacts on children. These impacts may affect the individual children as well as the society as whole. The advertisements are likely to cause livelong negative impacts on children, with which the advertisers do not seem to be concerned. As a result, advertisements to children have many ethical implications and should be conducted under very strict laws. </a:t>
            </a:r>
            <a:endParaRPr lang="en-US" dirty="0"/>
          </a:p>
        </p:txBody>
      </p:sp>
      <p:sp>
        <p:nvSpPr>
          <p:cNvPr id="4" name="Slide Number Placeholder 3"/>
          <p:cNvSpPr>
            <a:spLocks noGrp="1"/>
          </p:cNvSpPr>
          <p:nvPr>
            <p:ph type="sldNum" sz="quarter" idx="10"/>
          </p:nvPr>
        </p:nvSpPr>
        <p:spPr/>
        <p:txBody>
          <a:bodyPr/>
          <a:lstStyle/>
          <a:p>
            <a:fld id="{9206D002-A450-4A26-9F59-B9C8CE0A12D7}" type="slidenum">
              <a:rPr lang="en-US" smtClean="0"/>
              <a:t>13</a:t>
            </a:fld>
            <a:endParaRPr lang="en-US"/>
          </a:p>
        </p:txBody>
      </p:sp>
    </p:spTree>
    <p:extLst>
      <p:ext uri="{BB962C8B-B14F-4D97-AF65-F5344CB8AC3E}">
        <p14:creationId xmlns:p14="http://schemas.microsoft.com/office/powerpoint/2010/main" val="4118509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60EC9B4-9FD7-4A74-93B9-7A9432B9D8A5}" type="datetimeFigureOut">
              <a:rPr lang="en-US" smtClean="0"/>
              <a:t>2/15/2020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9DD813A-23E3-4D2E-8CFE-FCE3537278C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EC9B4-9FD7-4A74-93B9-7A9432B9D8A5}"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60EC9B4-9FD7-4A74-93B9-7A9432B9D8A5}"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D813A-23E3-4D2E-8CFE-FCE3537278C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EC9B4-9FD7-4A74-93B9-7A9432B9D8A5}"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60EC9B4-9FD7-4A74-93B9-7A9432B9D8A5}" type="datetimeFigureOut">
              <a:rPr lang="en-US" smtClean="0"/>
              <a:t>2/15/2020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60EC9B4-9FD7-4A74-93B9-7A9432B9D8A5}" type="datetimeFigureOut">
              <a:rPr lang="en-US" smtClean="0"/>
              <a:t>2/15/2020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EC9B4-9FD7-4A74-93B9-7A9432B9D8A5}" type="datetimeFigureOut">
              <a:rPr lang="en-US" smtClean="0"/>
              <a:t>2/15/2020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EC9B4-9FD7-4A74-93B9-7A9432B9D8A5}"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60EC9B4-9FD7-4A74-93B9-7A9432B9D8A5}" type="datetimeFigureOut">
              <a:rPr lang="en-US" smtClean="0"/>
              <a:t>2/15/2020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9DD813A-23E3-4D2E-8CFE-FCE3537278CB}"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EC9B4-9FD7-4A74-93B9-7A9432B9D8A5}"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EC9B4-9FD7-4A74-93B9-7A9432B9D8A5}" type="datetimeFigureOut">
              <a:rPr lang="en-US" smtClean="0"/>
              <a:t>2/15/2020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D813A-23E3-4D2E-8CFE-FCE3537278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60EC9B4-9FD7-4A74-93B9-7A9432B9D8A5}" type="datetimeFigureOut">
              <a:rPr lang="en-US" smtClean="0"/>
              <a:t>2/15/2020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9DD813A-23E3-4D2E-8CFE-FCE3537278CB}"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81800"/>
          </a:xfrm>
          <a:prstGeom prst="rect">
            <a:avLst/>
          </a:prstGeom>
        </p:spPr>
      </p:pic>
      <p:sp>
        <p:nvSpPr>
          <p:cNvPr id="3" name="Subtitle 2"/>
          <p:cNvSpPr>
            <a:spLocks noGrp="1"/>
          </p:cNvSpPr>
          <p:nvPr>
            <p:ph type="subTitle" idx="1"/>
          </p:nvPr>
        </p:nvSpPr>
        <p:spPr>
          <a:xfrm>
            <a:off x="990600" y="1066800"/>
            <a:ext cx="7848600" cy="3352800"/>
          </a:xfrm>
        </p:spPr>
        <p:txBody>
          <a:bodyPr>
            <a:normAutofit lnSpcReduction="10000"/>
          </a:bodyPr>
          <a:lstStyle/>
          <a:p>
            <a:pPr algn="ctr"/>
            <a:r>
              <a:rPr lang="en-US" sz="4000" b="1" dirty="0" smtClean="0">
                <a:solidFill>
                  <a:srgbClr val="FFC000"/>
                </a:solidFill>
                <a:effectLst>
                  <a:outerShdw blurRad="38100" dist="38100" dir="2700000" algn="tl">
                    <a:srgbClr val="000000">
                      <a:alpha val="43137"/>
                    </a:srgbClr>
                  </a:outerShdw>
                </a:effectLst>
              </a:rPr>
              <a:t>ETHICAL IMPLICATIONS ON ADVERTISEMENT TO CHILDREN</a:t>
            </a:r>
          </a:p>
          <a:p>
            <a:pPr algn="ctr"/>
            <a:r>
              <a:rPr lang="en-US" sz="4000" b="1" dirty="0" smtClean="0">
                <a:solidFill>
                  <a:srgbClr val="FFC000"/>
                </a:solidFill>
                <a:effectLst>
                  <a:outerShdw blurRad="38100" dist="38100" dir="2700000" algn="tl">
                    <a:srgbClr val="000000">
                      <a:alpha val="43137"/>
                    </a:srgbClr>
                  </a:outerShdw>
                </a:effectLst>
              </a:rPr>
              <a:t>Student’s Name</a:t>
            </a:r>
          </a:p>
          <a:p>
            <a:pPr algn="ctr"/>
            <a:r>
              <a:rPr lang="en-US" sz="4000" b="1" dirty="0" smtClean="0">
                <a:solidFill>
                  <a:srgbClr val="FFC000"/>
                </a:solidFill>
                <a:effectLst>
                  <a:outerShdw blurRad="38100" dist="38100" dir="2700000" algn="tl">
                    <a:srgbClr val="000000">
                      <a:alpha val="43137"/>
                    </a:srgbClr>
                  </a:outerShdw>
                </a:effectLst>
              </a:rPr>
              <a:t>Instructor’s Name</a:t>
            </a:r>
          </a:p>
          <a:p>
            <a:pPr algn="ctr"/>
            <a:r>
              <a:rPr lang="en-US" sz="4000" b="1" dirty="0" smtClean="0">
                <a:solidFill>
                  <a:srgbClr val="FFC000"/>
                </a:solidFill>
                <a:effectLst>
                  <a:outerShdw blurRad="38100" dist="38100" dir="2700000" algn="tl">
                    <a:srgbClr val="000000">
                      <a:alpha val="43137"/>
                    </a:srgbClr>
                  </a:outerShdw>
                </a:effectLst>
              </a:rPr>
              <a:t>Institution. </a:t>
            </a:r>
          </a:p>
          <a:p>
            <a:endParaRPr lang="en-US" dirty="0"/>
          </a:p>
        </p:txBody>
      </p:sp>
    </p:spTree>
    <p:extLst>
      <p:ext uri="{BB962C8B-B14F-4D97-AF65-F5344CB8AC3E}">
        <p14:creationId xmlns:p14="http://schemas.microsoft.com/office/powerpoint/2010/main" val="17324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704088"/>
            <a:ext cx="7010400" cy="515112"/>
          </a:xfrm>
        </p:spPr>
        <p:txBody>
          <a:bodyPr>
            <a:normAutofit fontScale="90000"/>
          </a:bodyPr>
          <a:lstStyle/>
          <a:p>
            <a:pPr algn="ctr"/>
            <a:r>
              <a:rPr lang="en-US" dirty="0" smtClean="0"/>
              <a:t>Introduction</a:t>
            </a:r>
            <a:endParaRPr lang="en-US" dirty="0"/>
          </a:p>
        </p:txBody>
      </p:sp>
      <p:sp>
        <p:nvSpPr>
          <p:cNvPr id="3" name="Content Placeholder 2"/>
          <p:cNvSpPr>
            <a:spLocks noGrp="1"/>
          </p:cNvSpPr>
          <p:nvPr>
            <p:ph idx="1"/>
          </p:nvPr>
        </p:nvSpPr>
        <p:spPr>
          <a:xfrm>
            <a:off x="609600" y="1600200"/>
            <a:ext cx="4953000" cy="4114800"/>
          </a:xfrm>
        </p:spPr>
        <p:txBody>
          <a:bodyPr>
            <a:normAutofit lnSpcReduction="10000"/>
          </a:bodyPr>
          <a:lstStyle/>
          <a:p>
            <a:pPr>
              <a:buFont typeface="Wingdings" pitchFamily="2" charset="2"/>
              <a:buChar char="v"/>
            </a:pPr>
            <a:r>
              <a:rPr lang="en-US" sz="2800" dirty="0" smtClean="0"/>
              <a:t>Advertising to children is one of the most controversial business activities. </a:t>
            </a:r>
          </a:p>
          <a:p>
            <a:pPr>
              <a:buFont typeface="Wingdings" pitchFamily="2" charset="2"/>
              <a:buChar char="v"/>
            </a:pPr>
            <a:r>
              <a:rPr lang="en-US" sz="2800" dirty="0" smtClean="0"/>
              <a:t>When advertisement touches children, it becomes complicated in terms of ethics</a:t>
            </a:r>
          </a:p>
          <a:p>
            <a:pPr>
              <a:buFont typeface="Wingdings" pitchFamily="2" charset="2"/>
              <a:buChar char="v"/>
            </a:pPr>
            <a:r>
              <a:rPr lang="en-US" sz="2800" dirty="0" smtClean="0"/>
              <a:t>Marketers  must be credible in children advertisement strategies  </a:t>
            </a:r>
            <a:endParaRPr lang="en-US" sz="2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1" y="1752600"/>
            <a:ext cx="3352800" cy="1600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352800"/>
            <a:ext cx="3352800" cy="2084753"/>
          </a:xfrm>
          <a:prstGeom prst="rect">
            <a:avLst/>
          </a:prstGeom>
        </p:spPr>
      </p:pic>
    </p:spTree>
    <p:extLst>
      <p:ext uri="{BB962C8B-B14F-4D97-AF65-F5344CB8AC3E}">
        <p14:creationId xmlns:p14="http://schemas.microsoft.com/office/powerpoint/2010/main" val="303306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135582"/>
            <a:ext cx="2114550" cy="227694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1600200"/>
            <a:ext cx="3810000" cy="2535382"/>
          </a:xfrm>
          <a:prstGeom prst="rect">
            <a:avLst/>
          </a:prstGeom>
        </p:spPr>
      </p:pic>
      <p:sp>
        <p:nvSpPr>
          <p:cNvPr id="2" name="Title 1"/>
          <p:cNvSpPr>
            <a:spLocks noGrp="1"/>
          </p:cNvSpPr>
          <p:nvPr>
            <p:ph type="title"/>
          </p:nvPr>
        </p:nvSpPr>
        <p:spPr>
          <a:xfrm>
            <a:off x="1143000" y="914400"/>
            <a:ext cx="7543800" cy="685800"/>
          </a:xfrm>
        </p:spPr>
        <p:txBody>
          <a:bodyPr>
            <a:normAutofit fontScale="90000"/>
          </a:bodyPr>
          <a:lstStyle/>
          <a:p>
            <a:pPr algn="ctr"/>
            <a:r>
              <a:rPr lang="en-US" dirty="0" smtClean="0"/>
              <a:t/>
            </a:r>
            <a:br>
              <a:rPr lang="en-US" dirty="0" smtClean="0"/>
            </a:br>
            <a:r>
              <a:rPr lang="en-US" dirty="0"/>
              <a:t>Arguments for Advertisement to children</a:t>
            </a:r>
          </a:p>
        </p:txBody>
      </p:sp>
      <p:sp>
        <p:nvSpPr>
          <p:cNvPr id="3" name="Content Placeholder 2"/>
          <p:cNvSpPr>
            <a:spLocks noGrp="1"/>
          </p:cNvSpPr>
          <p:nvPr>
            <p:ph idx="1"/>
          </p:nvPr>
        </p:nvSpPr>
        <p:spPr>
          <a:xfrm>
            <a:off x="457200" y="1600200"/>
            <a:ext cx="4724400" cy="4709160"/>
          </a:xfrm>
        </p:spPr>
        <p:txBody>
          <a:bodyPr>
            <a:normAutofit/>
          </a:bodyPr>
          <a:lstStyle/>
          <a:p>
            <a:pPr>
              <a:buFont typeface="Wingdings" pitchFamily="2" charset="2"/>
              <a:buChar char="v"/>
            </a:pPr>
            <a:r>
              <a:rPr lang="en-US" dirty="0" smtClean="0"/>
              <a:t>There exist genuine advertisements</a:t>
            </a:r>
          </a:p>
          <a:p>
            <a:pPr>
              <a:buFont typeface="Wingdings" pitchFamily="2" charset="2"/>
              <a:buChar char="v"/>
            </a:pPr>
            <a:r>
              <a:rPr lang="en-US" dirty="0" smtClean="0"/>
              <a:t>They help children to recognize brands</a:t>
            </a:r>
          </a:p>
          <a:p>
            <a:pPr>
              <a:buFont typeface="Wingdings" pitchFamily="2" charset="2"/>
              <a:buChar char="v"/>
            </a:pPr>
            <a:r>
              <a:rPr lang="en-US" dirty="0" smtClean="0"/>
              <a:t>They can help children in creativity</a:t>
            </a:r>
          </a:p>
          <a:p>
            <a:pPr>
              <a:buFont typeface="Wingdings" pitchFamily="2" charset="2"/>
              <a:buChar char="v"/>
            </a:pPr>
            <a:r>
              <a:rPr lang="en-US" dirty="0" smtClean="0"/>
              <a:t>They help children to remember thus improving their ability to remember</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7025" y="4147306"/>
            <a:ext cx="1857375" cy="2265218"/>
          </a:xfrm>
          <a:prstGeom prst="rect">
            <a:avLst/>
          </a:prstGeom>
        </p:spPr>
      </p:pic>
    </p:spTree>
    <p:extLst>
      <p:ext uri="{BB962C8B-B14F-4D97-AF65-F5344CB8AC3E}">
        <p14:creationId xmlns:p14="http://schemas.microsoft.com/office/powerpoint/2010/main" val="197235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4038600"/>
            <a:ext cx="3962400" cy="227653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1676400"/>
            <a:ext cx="3962400" cy="2514600"/>
          </a:xfrm>
          <a:prstGeom prst="rect">
            <a:avLst/>
          </a:prstGeom>
        </p:spPr>
      </p:pic>
      <p:sp>
        <p:nvSpPr>
          <p:cNvPr id="2" name="Title 1"/>
          <p:cNvSpPr>
            <a:spLocks noGrp="1"/>
          </p:cNvSpPr>
          <p:nvPr>
            <p:ph type="title"/>
          </p:nvPr>
        </p:nvSpPr>
        <p:spPr>
          <a:xfrm>
            <a:off x="457200" y="704088"/>
            <a:ext cx="7848600" cy="743712"/>
          </a:xfrm>
        </p:spPr>
        <p:txBody>
          <a:bodyPr>
            <a:normAutofit fontScale="90000"/>
          </a:bodyPr>
          <a:lstStyle/>
          <a:p>
            <a:pPr algn="ctr"/>
            <a:r>
              <a:rPr lang="en-US" dirty="0" smtClean="0"/>
              <a:t>Source of information</a:t>
            </a:r>
            <a:endParaRPr lang="en-US" dirty="0"/>
          </a:p>
        </p:txBody>
      </p:sp>
      <p:sp>
        <p:nvSpPr>
          <p:cNvPr id="3" name="Content Placeholder 2"/>
          <p:cNvSpPr>
            <a:spLocks noGrp="1"/>
          </p:cNvSpPr>
          <p:nvPr>
            <p:ph idx="1"/>
          </p:nvPr>
        </p:nvSpPr>
        <p:spPr>
          <a:xfrm>
            <a:off x="457200" y="1600200"/>
            <a:ext cx="4572000" cy="4709160"/>
          </a:xfrm>
        </p:spPr>
        <p:txBody>
          <a:bodyPr>
            <a:normAutofit/>
          </a:bodyPr>
          <a:lstStyle/>
          <a:p>
            <a:pPr>
              <a:buFont typeface="Wingdings" pitchFamily="2" charset="2"/>
              <a:buChar char="v"/>
            </a:pPr>
            <a:r>
              <a:rPr lang="en-US" dirty="0" smtClean="0"/>
              <a:t> Children advertisements can be a source of information.</a:t>
            </a:r>
          </a:p>
          <a:p>
            <a:pPr>
              <a:buFont typeface="Wingdings" pitchFamily="2" charset="2"/>
              <a:buChar char="v"/>
            </a:pPr>
            <a:r>
              <a:rPr lang="en-US" dirty="0" smtClean="0"/>
              <a:t>Some of the adverts are educative</a:t>
            </a:r>
          </a:p>
          <a:p>
            <a:pPr>
              <a:buFont typeface="Wingdings" pitchFamily="2" charset="2"/>
              <a:buChar char="v"/>
            </a:pPr>
            <a:r>
              <a:rPr lang="en-US" dirty="0" smtClean="0"/>
              <a:t>They can a well impact positive social change on children</a:t>
            </a:r>
          </a:p>
          <a:p>
            <a:pPr>
              <a:buFont typeface="Wingdings" pitchFamily="2" charset="2"/>
              <a:buChar char="v"/>
            </a:pPr>
            <a:endParaRPr lang="en-US" dirty="0"/>
          </a:p>
        </p:txBody>
      </p:sp>
    </p:spTree>
    <p:extLst>
      <p:ext uri="{BB962C8B-B14F-4D97-AF65-F5344CB8AC3E}">
        <p14:creationId xmlns:p14="http://schemas.microsoft.com/office/powerpoint/2010/main" val="63554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2743200"/>
            <a:ext cx="2209800" cy="22479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1338262"/>
            <a:ext cx="2857500" cy="1600200"/>
          </a:xfrm>
          <a:prstGeom prst="rect">
            <a:avLst/>
          </a:prstGeom>
        </p:spPr>
      </p:pic>
      <p:sp>
        <p:nvSpPr>
          <p:cNvPr id="2" name="Title 1"/>
          <p:cNvSpPr>
            <a:spLocks noGrp="1"/>
          </p:cNvSpPr>
          <p:nvPr>
            <p:ph type="title"/>
          </p:nvPr>
        </p:nvSpPr>
        <p:spPr>
          <a:xfrm>
            <a:off x="457200" y="704088"/>
            <a:ext cx="8001000" cy="591312"/>
          </a:xfrm>
        </p:spPr>
        <p:txBody>
          <a:bodyPr>
            <a:normAutofit fontScale="90000"/>
          </a:bodyPr>
          <a:lstStyle/>
          <a:p>
            <a:pPr algn="ctr"/>
            <a:r>
              <a:rPr lang="en-US" dirty="0" smtClean="0"/>
              <a:t>Source of motivation to children</a:t>
            </a:r>
            <a:endParaRPr lang="en-US" dirty="0"/>
          </a:p>
        </p:txBody>
      </p:sp>
      <p:sp>
        <p:nvSpPr>
          <p:cNvPr id="3" name="Content Placeholder 2"/>
          <p:cNvSpPr>
            <a:spLocks noGrp="1"/>
          </p:cNvSpPr>
          <p:nvPr>
            <p:ph idx="1"/>
          </p:nvPr>
        </p:nvSpPr>
        <p:spPr>
          <a:xfrm>
            <a:off x="457200" y="1600200"/>
            <a:ext cx="3962400" cy="4709160"/>
          </a:xfrm>
        </p:spPr>
        <p:txBody>
          <a:bodyPr>
            <a:normAutofit/>
          </a:bodyPr>
          <a:lstStyle/>
          <a:p>
            <a:pPr>
              <a:buFont typeface="Wingdings" pitchFamily="2" charset="2"/>
              <a:buChar char="v"/>
            </a:pPr>
            <a:r>
              <a:rPr lang="en-US" dirty="0" smtClean="0"/>
              <a:t>Adverts may contain motivational content to children</a:t>
            </a:r>
          </a:p>
          <a:p>
            <a:pPr>
              <a:buFont typeface="Wingdings" pitchFamily="2" charset="2"/>
              <a:buChar char="v"/>
            </a:pPr>
            <a:r>
              <a:rPr lang="en-US" dirty="0" smtClean="0"/>
              <a:t>Children may be encouraged to try out their talents</a:t>
            </a:r>
          </a:p>
          <a:p>
            <a:pPr>
              <a:buFont typeface="Wingdings" pitchFamily="2" charset="2"/>
              <a:buChar char="v"/>
            </a:pPr>
            <a:r>
              <a:rPr lang="en-US" dirty="0" smtClean="0"/>
              <a:t>Children can be inspired to try new life challenges.</a:t>
            </a:r>
            <a:endParaRPr lang="en-US"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200" y="1295400"/>
            <a:ext cx="2705100" cy="168592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0" y="2981325"/>
            <a:ext cx="2705100" cy="2009775"/>
          </a:xfrm>
          <a:prstGeom prst="rect">
            <a:avLst/>
          </a:prstGeom>
        </p:spPr>
      </p:pic>
    </p:spTree>
    <p:extLst>
      <p:ext uri="{BB962C8B-B14F-4D97-AF65-F5344CB8AC3E}">
        <p14:creationId xmlns:p14="http://schemas.microsoft.com/office/powerpoint/2010/main" val="902494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828801"/>
            <a:ext cx="3076576" cy="2304462"/>
          </a:xfrm>
          <a:prstGeom prst="rect">
            <a:avLst/>
          </a:prstGeom>
        </p:spPr>
      </p:pic>
      <p:sp>
        <p:nvSpPr>
          <p:cNvPr id="2" name="Title 1"/>
          <p:cNvSpPr>
            <a:spLocks noGrp="1"/>
          </p:cNvSpPr>
          <p:nvPr>
            <p:ph type="title"/>
          </p:nvPr>
        </p:nvSpPr>
        <p:spPr>
          <a:xfrm>
            <a:off x="1219200" y="704088"/>
            <a:ext cx="7467600" cy="667512"/>
          </a:xfrm>
        </p:spPr>
        <p:txBody>
          <a:bodyPr>
            <a:normAutofit fontScale="90000"/>
          </a:bodyPr>
          <a:lstStyle/>
          <a:p>
            <a:pPr algn="ctr"/>
            <a:r>
              <a:rPr lang="en-US" dirty="0" smtClean="0"/>
              <a:t>Promoting responsible behaviors</a:t>
            </a:r>
            <a:endParaRPr lang="en-US" dirty="0"/>
          </a:p>
        </p:txBody>
      </p:sp>
      <p:sp>
        <p:nvSpPr>
          <p:cNvPr id="3" name="Content Placeholder 2"/>
          <p:cNvSpPr>
            <a:spLocks noGrp="1"/>
          </p:cNvSpPr>
          <p:nvPr>
            <p:ph idx="1"/>
          </p:nvPr>
        </p:nvSpPr>
        <p:spPr>
          <a:xfrm>
            <a:off x="457200" y="1828800"/>
            <a:ext cx="3693886" cy="4709160"/>
          </a:xfrm>
        </p:spPr>
        <p:txBody>
          <a:bodyPr/>
          <a:lstStyle/>
          <a:p>
            <a:r>
              <a:rPr lang="en-US" dirty="0" smtClean="0"/>
              <a:t>Adverts encourage children to behave responsibly</a:t>
            </a:r>
          </a:p>
          <a:p>
            <a:r>
              <a:rPr lang="en-US" dirty="0" smtClean="0"/>
              <a:t>They warn children against harmful behaviors</a:t>
            </a:r>
          </a:p>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625" y="4133263"/>
            <a:ext cx="5543551" cy="264566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6625" y="1828801"/>
            <a:ext cx="2466975" cy="2304462"/>
          </a:xfrm>
          <a:prstGeom prst="rect">
            <a:avLst/>
          </a:prstGeom>
        </p:spPr>
      </p:pic>
    </p:spTree>
    <p:extLst>
      <p:ext uri="{BB962C8B-B14F-4D97-AF65-F5344CB8AC3E}">
        <p14:creationId xmlns:p14="http://schemas.microsoft.com/office/powerpoint/2010/main" val="3165468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5316" y="1447800"/>
            <a:ext cx="5247683" cy="327056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7173" y="4495800"/>
            <a:ext cx="5265826" cy="2376714"/>
          </a:xfrm>
          <a:prstGeom prst="rect">
            <a:avLst/>
          </a:prstGeom>
        </p:spPr>
      </p:pic>
      <p:sp>
        <p:nvSpPr>
          <p:cNvPr id="2" name="Title 1"/>
          <p:cNvSpPr>
            <a:spLocks noGrp="1"/>
          </p:cNvSpPr>
          <p:nvPr>
            <p:ph type="title"/>
          </p:nvPr>
        </p:nvSpPr>
        <p:spPr>
          <a:xfrm>
            <a:off x="457200" y="274638"/>
            <a:ext cx="8229600" cy="1020762"/>
          </a:xfrm>
        </p:spPr>
        <p:txBody>
          <a:bodyPr>
            <a:normAutofit fontScale="90000"/>
          </a:bodyPr>
          <a:lstStyle/>
          <a:p>
            <a:r>
              <a:rPr lang="en-US" dirty="0" smtClean="0"/>
              <a:t>Arguments against advertisement for children</a:t>
            </a:r>
            <a:endParaRPr lang="en-US" dirty="0"/>
          </a:p>
        </p:txBody>
      </p:sp>
      <p:sp>
        <p:nvSpPr>
          <p:cNvPr id="3" name="Content Placeholder 2"/>
          <p:cNvSpPr>
            <a:spLocks noGrp="1"/>
          </p:cNvSpPr>
          <p:nvPr>
            <p:ph idx="1"/>
          </p:nvPr>
        </p:nvSpPr>
        <p:spPr>
          <a:xfrm>
            <a:off x="457200" y="1600200"/>
            <a:ext cx="3429000" cy="4709160"/>
          </a:xfrm>
        </p:spPr>
        <p:txBody>
          <a:bodyPr>
            <a:normAutofit/>
          </a:bodyPr>
          <a:lstStyle/>
          <a:p>
            <a:pPr>
              <a:buFont typeface="Wingdings" pitchFamily="2" charset="2"/>
              <a:buChar char="v"/>
            </a:pPr>
            <a:r>
              <a:rPr lang="en-US" dirty="0" smtClean="0"/>
              <a:t>Advertisements impacts children negatively in many ways </a:t>
            </a:r>
          </a:p>
          <a:p>
            <a:pPr>
              <a:buFont typeface="Wingdings" pitchFamily="2" charset="2"/>
              <a:buChar char="v"/>
            </a:pPr>
            <a:r>
              <a:rPr lang="en-US" dirty="0" smtClean="0"/>
              <a:t>Children may misinterpreted the advertisement message</a:t>
            </a:r>
          </a:p>
          <a:p>
            <a:pPr>
              <a:buFont typeface="Wingdings" pitchFamily="2" charset="2"/>
              <a:buChar char="v"/>
            </a:pPr>
            <a:r>
              <a:rPr lang="en-US" dirty="0" smtClean="0"/>
              <a:t>They may also change children’s behaviors</a:t>
            </a:r>
            <a:endParaRPr lang="en-US" dirty="0"/>
          </a:p>
        </p:txBody>
      </p:sp>
    </p:spTree>
    <p:extLst>
      <p:ext uri="{BB962C8B-B14F-4D97-AF65-F5344CB8AC3E}">
        <p14:creationId xmlns:p14="http://schemas.microsoft.com/office/powerpoint/2010/main" val="3339582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4368800"/>
            <a:ext cx="4800600" cy="2066925"/>
          </a:xfrm>
          <a:prstGeom prst="rect">
            <a:avLst/>
          </a:prstGeom>
        </p:spPr>
      </p:pic>
      <p:sp>
        <p:nvSpPr>
          <p:cNvPr id="2" name="Title 1"/>
          <p:cNvSpPr>
            <a:spLocks noGrp="1"/>
          </p:cNvSpPr>
          <p:nvPr>
            <p:ph type="title"/>
          </p:nvPr>
        </p:nvSpPr>
        <p:spPr/>
        <p:txBody>
          <a:bodyPr>
            <a:normAutofit/>
          </a:bodyPr>
          <a:lstStyle/>
          <a:p>
            <a:r>
              <a:rPr lang="en-US" dirty="0" smtClean="0"/>
              <a:t>Change of children's’ behavior</a:t>
            </a:r>
            <a:endParaRPr lang="en-US" dirty="0"/>
          </a:p>
        </p:txBody>
      </p:sp>
      <p:sp>
        <p:nvSpPr>
          <p:cNvPr id="3" name="Content Placeholder 2"/>
          <p:cNvSpPr>
            <a:spLocks noGrp="1"/>
          </p:cNvSpPr>
          <p:nvPr>
            <p:ph idx="1"/>
          </p:nvPr>
        </p:nvSpPr>
        <p:spPr>
          <a:xfrm>
            <a:off x="457200" y="1600200"/>
            <a:ext cx="3962400" cy="4709160"/>
          </a:xfrm>
        </p:spPr>
        <p:txBody>
          <a:bodyPr>
            <a:normAutofit/>
          </a:bodyPr>
          <a:lstStyle/>
          <a:p>
            <a:pPr>
              <a:buFont typeface="Wingdings" pitchFamily="2" charset="2"/>
              <a:buChar char="v"/>
            </a:pPr>
            <a:r>
              <a:rPr lang="en-US" dirty="0" smtClean="0"/>
              <a:t>Children are easily convinced by abusive advertisements</a:t>
            </a:r>
          </a:p>
          <a:p>
            <a:pPr>
              <a:buFont typeface="Wingdings" pitchFamily="2" charset="2"/>
              <a:buChar char="v"/>
            </a:pPr>
            <a:r>
              <a:rPr lang="en-US" dirty="0" smtClean="0"/>
              <a:t>Advertisers are less concerned with the consequences</a:t>
            </a:r>
          </a:p>
          <a:p>
            <a:pPr>
              <a:buFont typeface="Wingdings" pitchFamily="2" charset="2"/>
              <a:buChar char="v"/>
            </a:pPr>
            <a:r>
              <a:rPr lang="en-US" dirty="0" smtClean="0"/>
              <a:t>Children do not have the ability to question</a:t>
            </a:r>
          </a:p>
          <a:p>
            <a:pPr>
              <a:buFont typeface="Wingdings" pitchFamily="2" charset="2"/>
              <a:buChar char="v"/>
            </a:pPr>
            <a:r>
              <a:rPr lang="en-US" dirty="0" smtClean="0"/>
              <a:t>Some adverts may exhibit creativity </a:t>
            </a:r>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965523"/>
            <a:ext cx="4114800" cy="2206425"/>
          </a:xfrm>
          <a:prstGeom prst="rect">
            <a:avLst/>
          </a:prstGeom>
        </p:spPr>
      </p:pic>
    </p:spTree>
    <p:extLst>
      <p:ext uri="{BB962C8B-B14F-4D97-AF65-F5344CB8AC3E}">
        <p14:creationId xmlns:p14="http://schemas.microsoft.com/office/powerpoint/2010/main" val="2868581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Obesity and eating disorders</a:t>
            </a:r>
            <a:endParaRPr lang="en-US" dirty="0"/>
          </a:p>
        </p:txBody>
      </p:sp>
      <p:sp>
        <p:nvSpPr>
          <p:cNvPr id="3" name="Content Placeholder 2"/>
          <p:cNvSpPr>
            <a:spLocks noGrp="1"/>
          </p:cNvSpPr>
          <p:nvPr>
            <p:ph idx="1"/>
          </p:nvPr>
        </p:nvSpPr>
        <p:spPr>
          <a:xfrm>
            <a:off x="83457" y="1970314"/>
            <a:ext cx="3733800" cy="3855720"/>
          </a:xfrm>
        </p:spPr>
        <p:txBody>
          <a:bodyPr/>
          <a:lstStyle/>
          <a:p>
            <a:pPr>
              <a:buFont typeface="Wingdings" pitchFamily="2" charset="2"/>
              <a:buChar char="v"/>
            </a:pPr>
            <a:r>
              <a:rPr lang="en-US" dirty="0" smtClean="0"/>
              <a:t> Advertisement is one causes of obesity in children</a:t>
            </a:r>
          </a:p>
          <a:p>
            <a:pPr>
              <a:buFont typeface="Wingdings" pitchFamily="2" charset="2"/>
              <a:buChar char="v"/>
            </a:pPr>
            <a:r>
              <a:rPr lang="en-US" dirty="0" smtClean="0"/>
              <a:t>Most adverts aimed at children market food</a:t>
            </a:r>
          </a:p>
          <a:p>
            <a:pPr>
              <a:buFont typeface="Wingdings" pitchFamily="2" charset="2"/>
              <a:buChar char="v"/>
            </a:pPr>
            <a:r>
              <a:rPr lang="en-US" dirty="0" smtClean="0"/>
              <a:t>Children are induced to eat in to get rewards</a:t>
            </a:r>
          </a:p>
          <a:p>
            <a:pPr>
              <a:buFont typeface="Wingdings" pitchFamily="2" charset="2"/>
              <a:buChar char="v"/>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981200"/>
            <a:ext cx="4248150" cy="192057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25" y="3901771"/>
            <a:ext cx="2066925" cy="22193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0" y="3739845"/>
            <a:ext cx="2181225" cy="2381251"/>
          </a:xfrm>
          <a:prstGeom prst="rect">
            <a:avLst/>
          </a:prstGeom>
        </p:spPr>
      </p:pic>
    </p:spTree>
    <p:extLst>
      <p:ext uri="{BB962C8B-B14F-4D97-AF65-F5344CB8AC3E}">
        <p14:creationId xmlns:p14="http://schemas.microsoft.com/office/powerpoint/2010/main" val="1287483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1828800"/>
            <a:ext cx="5381469" cy="4191000"/>
          </a:xfrm>
          <a:prstGeom prst="rect">
            <a:avLst/>
          </a:prstGeom>
        </p:spPr>
      </p:pic>
      <p:sp>
        <p:nvSpPr>
          <p:cNvPr id="2" name="Title 1"/>
          <p:cNvSpPr>
            <a:spLocks noGrp="1"/>
          </p:cNvSpPr>
          <p:nvPr>
            <p:ph type="title"/>
          </p:nvPr>
        </p:nvSpPr>
        <p:spPr/>
        <p:txBody>
          <a:bodyPr/>
          <a:lstStyle/>
          <a:p>
            <a:pPr algn="ctr"/>
            <a:r>
              <a:rPr lang="en-US" dirty="0" smtClean="0"/>
              <a:t>Family stress</a:t>
            </a:r>
            <a:endParaRPr lang="en-US" dirty="0"/>
          </a:p>
        </p:txBody>
      </p:sp>
      <p:sp>
        <p:nvSpPr>
          <p:cNvPr id="3" name="Content Placeholder 2"/>
          <p:cNvSpPr>
            <a:spLocks noGrp="1"/>
          </p:cNvSpPr>
          <p:nvPr>
            <p:ph idx="1"/>
          </p:nvPr>
        </p:nvSpPr>
        <p:spPr>
          <a:xfrm>
            <a:off x="457200" y="1935480"/>
            <a:ext cx="3352800" cy="4389120"/>
          </a:xfrm>
        </p:spPr>
        <p:txBody>
          <a:bodyPr>
            <a:normAutofit fontScale="92500" lnSpcReduction="10000"/>
          </a:bodyPr>
          <a:lstStyle/>
          <a:p>
            <a:pPr>
              <a:buFont typeface="Wingdings" pitchFamily="2" charset="2"/>
              <a:buChar char="v"/>
            </a:pPr>
            <a:r>
              <a:rPr lang="en-US" dirty="0" smtClean="0"/>
              <a:t>Advertisements to children increase stress to parents</a:t>
            </a:r>
          </a:p>
          <a:p>
            <a:pPr>
              <a:buFont typeface="Wingdings" pitchFamily="2" charset="2"/>
              <a:buChar char="v"/>
            </a:pPr>
            <a:r>
              <a:rPr lang="en-US" dirty="0" smtClean="0"/>
              <a:t>The advertisements may deny parents time for their children</a:t>
            </a:r>
          </a:p>
          <a:p>
            <a:pPr>
              <a:buFont typeface="Wingdings" pitchFamily="2" charset="2"/>
              <a:buChar char="v"/>
            </a:pPr>
            <a:r>
              <a:rPr lang="en-US" dirty="0" smtClean="0"/>
              <a:t>False portrayal of “perfect families” can lead to disharmony in real families.</a:t>
            </a:r>
          </a:p>
          <a:p>
            <a:pPr>
              <a:buFont typeface="Wingdings" pitchFamily="2" charset="2"/>
              <a:buChar char="v"/>
            </a:pPr>
            <a:r>
              <a:rPr lang="en-US" dirty="0" smtClean="0"/>
              <a:t>They can lead to depression</a:t>
            </a:r>
          </a:p>
          <a:p>
            <a:pPr>
              <a:buFont typeface="Wingdings" pitchFamily="2" charset="2"/>
              <a:buChar char="v"/>
            </a:pPr>
            <a:endParaRPr lang="en-US" dirty="0" smtClean="0"/>
          </a:p>
        </p:txBody>
      </p:sp>
    </p:spTree>
    <p:extLst>
      <p:ext uri="{BB962C8B-B14F-4D97-AF65-F5344CB8AC3E}">
        <p14:creationId xmlns:p14="http://schemas.microsoft.com/office/powerpoint/2010/main" val="4149615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Violence</a:t>
            </a:r>
            <a:br>
              <a:rPr lang="en-US" dirty="0" smtClean="0"/>
            </a:br>
            <a:endParaRPr lang="en-US" dirty="0"/>
          </a:p>
        </p:txBody>
      </p:sp>
      <p:sp>
        <p:nvSpPr>
          <p:cNvPr id="3" name="Content Placeholder 2"/>
          <p:cNvSpPr>
            <a:spLocks noGrp="1"/>
          </p:cNvSpPr>
          <p:nvPr>
            <p:ph idx="1"/>
          </p:nvPr>
        </p:nvSpPr>
        <p:spPr>
          <a:xfrm>
            <a:off x="457200" y="1935480"/>
            <a:ext cx="3505200" cy="4389120"/>
          </a:xfrm>
        </p:spPr>
        <p:txBody>
          <a:bodyPr/>
          <a:lstStyle/>
          <a:p>
            <a:r>
              <a:rPr lang="en-US" dirty="0" smtClean="0"/>
              <a:t>Children and teenagers may copy violent actions seen on screens</a:t>
            </a:r>
          </a:p>
          <a:p>
            <a:r>
              <a:rPr lang="en-US" dirty="0" smtClean="0"/>
              <a:t>Adolescents may turn to robbery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202945"/>
            <a:ext cx="5029200" cy="342458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200" y="4627532"/>
            <a:ext cx="2667000" cy="1714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7201" y="4623903"/>
            <a:ext cx="2336800" cy="1718129"/>
          </a:xfrm>
          <a:prstGeom prst="rect">
            <a:avLst/>
          </a:prstGeom>
        </p:spPr>
      </p:pic>
    </p:spTree>
    <p:extLst>
      <p:ext uri="{BB962C8B-B14F-4D97-AF65-F5344CB8AC3E}">
        <p14:creationId xmlns:p14="http://schemas.microsoft.com/office/powerpoint/2010/main" val="3907298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Drug Abuse</a:t>
            </a:r>
            <a:endParaRPr lang="en-US" dirty="0"/>
          </a:p>
        </p:txBody>
      </p:sp>
      <p:sp>
        <p:nvSpPr>
          <p:cNvPr id="3" name="Content Placeholder 2"/>
          <p:cNvSpPr>
            <a:spLocks noGrp="1"/>
          </p:cNvSpPr>
          <p:nvPr>
            <p:ph idx="1"/>
          </p:nvPr>
        </p:nvSpPr>
        <p:spPr>
          <a:xfrm>
            <a:off x="457200" y="1935480"/>
            <a:ext cx="3124200" cy="4389120"/>
          </a:xfrm>
        </p:spPr>
        <p:txBody>
          <a:bodyPr/>
          <a:lstStyle/>
          <a:p>
            <a:r>
              <a:rPr lang="en-US" dirty="0" smtClean="0"/>
              <a:t>Adverts may stimulate drug abuse</a:t>
            </a:r>
          </a:p>
          <a:p>
            <a:r>
              <a:rPr lang="en-US" dirty="0" smtClean="0"/>
              <a:t>. Drug abuse has damaging consequences on children</a:t>
            </a:r>
          </a:p>
          <a:p>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905000"/>
            <a:ext cx="2590800" cy="17621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2825" y="1924050"/>
            <a:ext cx="2619375" cy="17430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0082" y="3637416"/>
            <a:ext cx="5202918" cy="2601459"/>
          </a:xfrm>
          <a:prstGeom prst="rect">
            <a:avLst/>
          </a:prstGeom>
        </p:spPr>
      </p:pic>
    </p:spTree>
    <p:extLst>
      <p:ext uri="{BB962C8B-B14F-4D97-AF65-F5344CB8AC3E}">
        <p14:creationId xmlns:p14="http://schemas.microsoft.com/office/powerpoint/2010/main" val="517909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0" y="1767114"/>
            <a:ext cx="7315200" cy="4867933"/>
          </a:xfrm>
          <a:prstGeom prst="rect">
            <a:avLst/>
          </a:prstGeom>
        </p:spPr>
      </p:pic>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lstStyle/>
          <a:p>
            <a:r>
              <a:rPr lang="en-US" b="1" dirty="0" smtClean="0">
                <a:solidFill>
                  <a:schemeClr val="accent2">
                    <a:lumMod val="40000"/>
                    <a:lumOff val="60000"/>
                  </a:schemeClr>
                </a:solidFill>
                <a:effectLst>
                  <a:outerShdw blurRad="38100" dist="38100" dir="2700000" algn="tl">
                    <a:srgbClr val="000000">
                      <a:alpha val="43137"/>
                    </a:srgbClr>
                  </a:outerShdw>
                </a:effectLst>
              </a:rPr>
              <a:t>Arguments against advertisement children have more weight</a:t>
            </a:r>
          </a:p>
          <a:p>
            <a:r>
              <a:rPr lang="en-US" b="1" dirty="0" smtClean="0">
                <a:solidFill>
                  <a:schemeClr val="accent2">
                    <a:lumMod val="40000"/>
                    <a:lumOff val="60000"/>
                  </a:schemeClr>
                </a:solidFill>
                <a:effectLst>
                  <a:outerShdw blurRad="38100" dist="38100" dir="2700000" algn="tl">
                    <a:srgbClr val="000000">
                      <a:alpha val="43137"/>
                    </a:srgbClr>
                  </a:outerShdw>
                </a:effectLst>
              </a:rPr>
              <a:t>Advertisement to children need to be regulated</a:t>
            </a:r>
            <a:endParaRPr lang="en-US" b="1" dirty="0">
              <a:solidFill>
                <a:schemeClr val="accent2">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5272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dirty="0"/>
              <a:t>Grad, I. (2015). Ethical considerations on advertising to children. </a:t>
            </a:r>
            <a:r>
              <a:rPr lang="en-US" i="1" dirty="0"/>
              <a:t>Postmodern Openings</a:t>
            </a:r>
            <a:r>
              <a:rPr lang="en-US" dirty="0"/>
              <a:t>, </a:t>
            </a:r>
            <a:r>
              <a:rPr lang="en-US" i="1" dirty="0"/>
              <a:t>6</a:t>
            </a:r>
            <a:r>
              <a:rPr lang="en-US" dirty="0"/>
              <a:t>(2), 43-57</a:t>
            </a:r>
            <a:r>
              <a:rPr lang="en-US" dirty="0" smtClean="0"/>
              <a:t>.</a:t>
            </a:r>
          </a:p>
          <a:p>
            <a:r>
              <a:rPr lang="en-US" dirty="0" err="1"/>
              <a:t>Chassiakos</a:t>
            </a:r>
            <a:r>
              <a:rPr lang="en-US" dirty="0"/>
              <a:t>, Y. L. R., </a:t>
            </a:r>
            <a:r>
              <a:rPr lang="en-US" dirty="0" err="1"/>
              <a:t>Radesky</a:t>
            </a:r>
            <a:r>
              <a:rPr lang="en-US" dirty="0"/>
              <a:t>, J., Christakis, D., Moreno, M. A., &amp; Cross, C. (2016). Children and adolescents and digital media. </a:t>
            </a:r>
            <a:r>
              <a:rPr lang="en-US" i="1" dirty="0"/>
              <a:t>Pediatrics</a:t>
            </a:r>
            <a:r>
              <a:rPr lang="en-US" dirty="0"/>
              <a:t>, </a:t>
            </a:r>
            <a:r>
              <a:rPr lang="en-US" i="1" dirty="0"/>
              <a:t>138</a:t>
            </a:r>
            <a:r>
              <a:rPr lang="en-US" dirty="0"/>
              <a:t>(5), e20162593.</a:t>
            </a:r>
          </a:p>
          <a:p>
            <a:r>
              <a:rPr lang="en-US" dirty="0" err="1" smtClean="0"/>
              <a:t>Landwehr</a:t>
            </a:r>
            <a:r>
              <a:rPr lang="en-US" dirty="0" smtClean="0"/>
              <a:t>, S. C., &amp; Hartmann, M. (2020). Industry </a:t>
            </a:r>
            <a:r>
              <a:rPr lang="en-US" dirty="0"/>
              <a:t>self-regulation of food advertisement to children: Compliance versus effectiveness of the EU Pledge. </a:t>
            </a:r>
            <a:r>
              <a:rPr lang="en-US" i="1" dirty="0"/>
              <a:t>Food Policy</a:t>
            </a:r>
            <a:r>
              <a:rPr lang="en-US" dirty="0"/>
              <a:t>, 101833</a:t>
            </a:r>
            <a:r>
              <a:rPr lang="en-US" dirty="0" smtClean="0"/>
              <a:t>.</a:t>
            </a:r>
          </a:p>
          <a:p>
            <a:r>
              <a:rPr lang="en-US" dirty="0"/>
              <a:t>Desai, M., &amp; </a:t>
            </a:r>
            <a:r>
              <a:rPr lang="en-US" dirty="0" err="1"/>
              <a:t>Goel</a:t>
            </a:r>
            <a:r>
              <a:rPr lang="en-US" dirty="0"/>
              <a:t>, S. (2018). Child Rights to Prevention of Substance Abuse. In </a:t>
            </a:r>
            <a:r>
              <a:rPr lang="en-US" i="1" dirty="0"/>
              <a:t>Child Rights Education for Participation and Development</a:t>
            </a:r>
            <a:r>
              <a:rPr lang="en-US" dirty="0"/>
              <a:t> (pp. 221-255). Springer, Singapore.</a:t>
            </a:r>
          </a:p>
          <a:p>
            <a:endParaRPr lang="en-US" dirty="0"/>
          </a:p>
          <a:p>
            <a:endParaRPr lang="en-US" dirty="0"/>
          </a:p>
        </p:txBody>
      </p:sp>
    </p:spTree>
    <p:extLst>
      <p:ext uri="{BB962C8B-B14F-4D97-AF65-F5344CB8AC3E}">
        <p14:creationId xmlns:p14="http://schemas.microsoft.com/office/powerpoint/2010/main" val="14677067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568</TotalTime>
  <Words>1660</Words>
  <Application>Microsoft Office PowerPoint</Application>
  <PresentationFormat>On-screen Show (4:3)</PresentationFormat>
  <Paragraphs>83</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Franklin Gothic Book</vt:lpstr>
      <vt:lpstr>Franklin Gothic Medium</vt:lpstr>
      <vt:lpstr>Wingdings</vt:lpstr>
      <vt:lpstr>Wingdings 2</vt:lpstr>
      <vt:lpstr>Flow</vt:lpstr>
      <vt:lpstr>PowerPoint Presentation</vt:lpstr>
      <vt:lpstr>Introduction</vt:lpstr>
      <vt:lpstr> Arguments for Advertisement to children</vt:lpstr>
      <vt:lpstr>Source of information</vt:lpstr>
      <vt:lpstr>Source of motivation to children</vt:lpstr>
      <vt:lpstr>Promoting responsible behaviors</vt:lpstr>
      <vt:lpstr>Arguments against advertisement for children</vt:lpstr>
      <vt:lpstr>Change of children's’ behavior</vt:lpstr>
      <vt:lpstr>Obesity and eating disorders</vt:lpstr>
      <vt:lpstr>Family stress</vt:lpstr>
      <vt:lpstr>Violence </vt:lpstr>
      <vt:lpstr>Drug Abuse</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Host Senior</dc:creator>
  <cp:lastModifiedBy>user</cp:lastModifiedBy>
  <cp:revision>38</cp:revision>
  <dcterms:created xsi:type="dcterms:W3CDTF">2020-02-14T14:42:49Z</dcterms:created>
  <dcterms:modified xsi:type="dcterms:W3CDTF">2020-02-15T16:24:31Z</dcterms:modified>
</cp:coreProperties>
</file>